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8" r:id="rId3"/>
    <p:sldId id="284" r:id="rId4"/>
    <p:sldId id="285" r:id="rId5"/>
    <p:sldId id="256" r:id="rId6"/>
    <p:sldId id="259" r:id="rId7"/>
    <p:sldId id="260" r:id="rId8"/>
    <p:sldId id="257" r:id="rId9"/>
    <p:sldId id="261" r:id="rId10"/>
    <p:sldId id="262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3" r:id="rId19"/>
    <p:sldId id="265" r:id="rId20"/>
    <p:sldId id="266" r:id="rId21"/>
    <p:sldId id="267" r:id="rId22"/>
    <p:sldId id="282" r:id="rId23"/>
    <p:sldId id="287" r:id="rId24"/>
    <p:sldId id="268" r:id="rId25"/>
    <p:sldId id="269" r:id="rId26"/>
    <p:sldId id="277" r:id="rId27"/>
    <p:sldId id="278" r:id="rId28"/>
    <p:sldId id="279" r:id="rId29"/>
    <p:sldId id="280" r:id="rId30"/>
    <p:sldId id="281" r:id="rId31"/>
    <p:sldId id="286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1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9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2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7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6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4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5AD02-7344-41D8-BA34-47DC9058EC1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3DB45-7A1A-43B7-BDBA-64A97DCF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613" y="653147"/>
            <a:ext cx="5229817" cy="48103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785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01122" y="457200"/>
            <a:ext cx="9792928" cy="632372"/>
          </a:xfrm>
          <a:prstGeom prst="rect">
            <a:avLst/>
          </a:prstGeom>
          <a:solidFill>
            <a:srgbClr val="990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Berlin Sans FB Demi" panose="020E0802020502020306" pitchFamily="34" charset="0"/>
              </a:rPr>
              <a:t>However, even in a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latin typeface="Berlin Sans FB Demi" panose="020E0802020502020306" pitchFamily="34" charset="0"/>
              </a:rPr>
              <a:t>supercharged</a:t>
            </a:r>
            <a:r>
              <a:rPr lang="en-US" sz="3600" dirty="0">
                <a:latin typeface="Berlin Sans FB Demi" panose="020E0802020502020306" pitchFamily="34" charset="0"/>
              </a:rPr>
              <a:t> system</a:t>
            </a:r>
            <a:r>
              <a:rPr lang="en-US" sz="3600" dirty="0">
                <a:latin typeface="Berlin Sans FB" panose="020E0602020502020306" pitchFamily="34" charset="0"/>
              </a:rPr>
              <a:t>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858" y="1201091"/>
            <a:ext cx="11444747" cy="430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3" indent="-396875" algn="l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Berlin Sans FB" panose="020E0602020502020306" pitchFamily="34" charset="0"/>
              </a:rPr>
              <a:t>Gifted (exceptional) pathways rarely occur throughout the entire brain </a:t>
            </a:r>
          </a:p>
          <a:p>
            <a:pPr marL="633413" indent="-396875" algn="l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Berlin Sans FB" panose="020E0602020502020306" pitchFamily="34" charset="0"/>
              </a:rPr>
              <a:t>No one is entirely “gifted” – not even Shakespeare …</a:t>
            </a:r>
            <a:endParaRPr lang="en-US" sz="2800" i="1" dirty="0">
              <a:latin typeface="Berlin Sans FB" panose="020E0602020502020306" pitchFamily="34" charset="0"/>
            </a:endParaRPr>
          </a:p>
          <a:p>
            <a:pPr marL="633413" indent="-396875" algn="l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Berlin Sans FB" panose="020E0602020502020306" pitchFamily="34" charset="0"/>
              </a:rPr>
              <a:t>It’s possible to grow new pathways throughout the brain</a:t>
            </a:r>
          </a:p>
          <a:p>
            <a:pPr marL="633413" indent="-396875" algn="l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Berlin Sans FB" panose="020E0602020502020306" pitchFamily="34" charset="0"/>
              </a:rPr>
              <a:t>Unused connections wither and die – especially at young ages because they are newer and less sturdy</a:t>
            </a:r>
          </a:p>
          <a:p>
            <a:pPr marL="633413" indent="-396875" algn="l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Berlin Sans FB" panose="020E0602020502020306" pitchFamily="34" charset="0"/>
              </a:rPr>
              <a:t>Early Intervention – support and understanding – CRITICAL</a:t>
            </a:r>
            <a:r>
              <a:rPr lang="en-US" sz="2800" dirty="0">
                <a:latin typeface="Berlin Sans FB" panose="020E0602020502020306" pitchFamily="34" charset="0"/>
                <a:sym typeface="Wingdings" panose="05000000000000000000" pitchFamily="2" charset="2"/>
              </a:rPr>
              <a:t></a:t>
            </a:r>
            <a:endParaRPr lang="en-US" sz="2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20487" y="507079"/>
            <a:ext cx="9958647" cy="714892"/>
          </a:xfrm>
          <a:prstGeom prst="rect">
            <a:avLst/>
          </a:prstGeom>
          <a:solidFill>
            <a:srgbClr val="990000"/>
          </a:solidFill>
          <a:ln w="38100">
            <a:solidFill>
              <a:srgbClr val="FFFFFF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6538"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36538"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36538"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 </a:t>
            </a:r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supercharged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brain is exceptionally </a:t>
            </a:r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INTENSE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97680" y="1504605"/>
            <a:ext cx="5020887" cy="39236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1100" dirty="0">
              <a:solidFill>
                <a:srgbClr val="C00000"/>
              </a:solidFill>
              <a:latin typeface="Berlin Sans FB" panose="020E0602020502020306" pitchFamily="34" charset="0"/>
            </a:endParaRPr>
          </a:p>
          <a:p>
            <a:pPr marL="457200" indent="-398463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Over-excitability (OE) means to be unusually sensitive, aware, and intense.</a:t>
            </a:r>
          </a:p>
          <a:p>
            <a:pPr marL="457200" indent="-398463" algn="l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OE categories: psychomotor, sensual, intellectual, imaginational, and emotional</a:t>
            </a:r>
          </a:p>
          <a:p>
            <a:pPr marL="457200" indent="-398463" algn="l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See handout </a:t>
            </a:r>
          </a:p>
        </p:txBody>
      </p:sp>
    </p:spTree>
    <p:extLst>
      <p:ext uri="{BB962C8B-B14F-4D97-AF65-F5344CB8AC3E}">
        <p14:creationId xmlns:p14="http://schemas.microsoft.com/office/powerpoint/2010/main" val="8707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212271" y="358072"/>
            <a:ext cx="4657409" cy="756650"/>
          </a:xfrm>
          <a:prstGeom prst="rect">
            <a:avLst/>
          </a:prstGeom>
          <a:solidFill>
            <a:schemeClr val="tx1"/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Psychomotor OE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16147" y="2256233"/>
            <a:ext cx="4380073" cy="288934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500" i="1" dirty="0">
              <a:latin typeface="Berlin Sans FB" panose="020E0602020502020306" pitchFamily="34" charset="0"/>
            </a:endParaRPr>
          </a:p>
          <a:p>
            <a:endParaRPr lang="en-US" sz="4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Physical activity and liveliness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Love of movement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Fast-twitch muscle precision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Agility, fast reflexes, coordination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Boundless energy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Rapid speech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Zealous enthusiasm &amp; charisma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Physical presence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Intense drive, competitiveness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37911" y="2256233"/>
            <a:ext cx="3269673" cy="2639963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algn="l">
              <a:spcBef>
                <a:spcPts val="600"/>
              </a:spcBef>
              <a:buClr>
                <a:schemeClr val="tx1"/>
              </a:buClr>
            </a:pPr>
            <a:endParaRPr lang="en-US" dirty="0">
              <a:latin typeface="Berlin Sans FB" panose="020E0602020502020306" pitchFamily="34" charset="0"/>
            </a:endParaRPr>
          </a:p>
          <a:p>
            <a:pPr marL="519113" indent="-342900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MUST MOVE</a:t>
            </a:r>
          </a:p>
          <a:p>
            <a:pPr marL="519113" indent="-342900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Nervous habits (picking, fiddling, tapping, humming, etc…)</a:t>
            </a:r>
          </a:p>
          <a:p>
            <a:pPr marL="519113" indent="-342900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Compulsive chatter</a:t>
            </a:r>
          </a:p>
          <a:p>
            <a:pPr marL="519113" indent="-342900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Overly competitive</a:t>
            </a:r>
          </a:p>
          <a:p>
            <a:pPr marL="519113" indent="-342900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Does not always recognize boundaries – NEEDS to test them</a:t>
            </a:r>
          </a:p>
          <a:p>
            <a:pPr marL="176213" algn="l">
              <a:spcBef>
                <a:spcPts val="600"/>
              </a:spcBef>
              <a:buClr>
                <a:schemeClr val="tx1"/>
              </a:buClr>
            </a:pPr>
            <a:endParaRPr lang="en-US" sz="2000" dirty="0">
              <a:latin typeface="Berlin Sans FB" panose="020E0602020502020306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71678" y="1375601"/>
            <a:ext cx="2869010" cy="693174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Awesome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38243" y="1412526"/>
            <a:ext cx="2869010" cy="633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Awful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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5636029" y="3192087"/>
            <a:ext cx="2443942" cy="814648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6627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68882" y="424574"/>
            <a:ext cx="4657409" cy="756650"/>
          </a:xfrm>
          <a:prstGeom prst="rect">
            <a:avLst/>
          </a:prstGeom>
          <a:solidFill>
            <a:schemeClr val="tx1"/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Sensual OE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4354" y="1372141"/>
            <a:ext cx="2869010" cy="693174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Awesome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97918" y="1476932"/>
            <a:ext cx="2869010" cy="633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Awful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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8823" y="2256233"/>
            <a:ext cx="4380073" cy="288934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500" i="1" dirty="0">
              <a:latin typeface="Berlin Sans FB" panose="020E0602020502020306" pitchFamily="34" charset="0"/>
            </a:endParaRPr>
          </a:p>
          <a:p>
            <a:endParaRPr lang="en-US" sz="4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Intense sensory awareness of surroundings, nature, simple human experiences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Elevated sensory integration (i.e. sight, smell, touch, sounds, tastes)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Appreciation for physical comforts, delicacies, beauty, aesthetics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Music, art, literature, fashion, design, culinary, NATURE, etc…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57259" y="2405862"/>
            <a:ext cx="4350328" cy="2739716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algn="l">
              <a:spcBef>
                <a:spcPts val="0"/>
              </a:spcBef>
              <a:buClr>
                <a:schemeClr val="tx1"/>
              </a:buClr>
            </a:pPr>
            <a:endParaRPr lang="en-US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Agitated by certain sensory inputs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Light-levels, clothing tags, tight clothes, loose clothes, food textures, smells, sounds, personal space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Very specific preferences and irritants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Can be moved to tears or intense emotions for beauty or ruin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The mundane is distasteful and boring</a:t>
            </a:r>
          </a:p>
          <a:p>
            <a:pPr algn="l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5178830" y="3192087"/>
            <a:ext cx="1895302" cy="814648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68882" y="424574"/>
            <a:ext cx="4657409" cy="756650"/>
          </a:xfrm>
          <a:prstGeom prst="rect">
            <a:avLst/>
          </a:prstGeom>
          <a:solidFill>
            <a:schemeClr val="tx1"/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Intellectual OE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4354" y="1372141"/>
            <a:ext cx="2869010" cy="693174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Awesome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97918" y="1476932"/>
            <a:ext cx="2869010" cy="633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Awful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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8822" y="2331047"/>
            <a:ext cx="4380073" cy="288934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500" i="1" dirty="0">
              <a:latin typeface="Berlin Sans FB" panose="020E0602020502020306" pitchFamily="34" charset="0"/>
            </a:endParaRPr>
          </a:p>
          <a:p>
            <a:endParaRPr lang="en-US" sz="4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Avid reader, learner &amp; explorer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Keen observer of details &amp; nuances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Tenacious problem-solver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Active, curious mind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Intense concentration for sustained periods of time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Exceptional memory 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Theoretical, philosophical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Elevated sense of social justice, ethics and morality, “big picture”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57258" y="2331047"/>
            <a:ext cx="4472246" cy="2759826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algn="l">
              <a:spcBef>
                <a:spcPts val="0"/>
              </a:spcBef>
              <a:buClr>
                <a:schemeClr val="tx1"/>
              </a:buClr>
            </a:pPr>
            <a:endParaRPr lang="en-US" sz="12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Needs to be “right” (all the time)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Can become cynical, critical, aloof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Impatient with “slower” minds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Intensely agitated by adult and worldly issues beyond their control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Avoids group efforts, teams – independent to a fault</a:t>
            </a:r>
          </a:p>
          <a:p>
            <a:pPr algn="l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5212833" y="3204964"/>
            <a:ext cx="1820487" cy="814648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68882" y="424574"/>
            <a:ext cx="4657409" cy="756650"/>
          </a:xfrm>
          <a:prstGeom prst="rect">
            <a:avLst/>
          </a:prstGeom>
          <a:solidFill>
            <a:schemeClr val="tx1"/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Imaginational OE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4354" y="1372141"/>
            <a:ext cx="2869010" cy="693174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Awesome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05737" y="1471904"/>
            <a:ext cx="2869010" cy="633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Awful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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2016" y="2331047"/>
            <a:ext cx="4556880" cy="288934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500" i="1" dirty="0">
              <a:latin typeface="Berlin Sans FB" panose="020E0602020502020306" pitchFamily="34" charset="0"/>
            </a:endParaRPr>
          </a:p>
          <a:p>
            <a:endParaRPr lang="en-US" sz="4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Intense imagination 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Elaborate and vivid dreaming, waking and slumbering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Can recall vivid details from dreams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Thinks narratively, figuratively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Communicates in metaphors, symbols, allegories - complexities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Perceives multiple dimensions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Invents worlds through detailed visualization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Perceives beauty in unusual places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58398" y="2389232"/>
            <a:ext cx="4563687" cy="2759826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algn="l">
              <a:spcBef>
                <a:spcPts val="0"/>
              </a:spcBef>
              <a:buClr>
                <a:schemeClr val="tx1"/>
              </a:buClr>
            </a:pPr>
            <a:endParaRPr lang="en-US" sz="12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Easily distracted by internal tangents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Confuses reality with fantasy 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Agitated by rules and confinement, schedules and routines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Would rather dwell in stories, art, film, music, dreaming, etc… than mundane experiences (e.g. school, daily tasks, chores, events)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The real world PALES in comparison to their imaginal world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Berlin Sans FB" panose="020E0602020502020306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5159494" y="3204964"/>
            <a:ext cx="1997764" cy="814648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68882" y="424574"/>
            <a:ext cx="4657409" cy="756650"/>
          </a:xfrm>
          <a:prstGeom prst="rect">
            <a:avLst/>
          </a:prstGeom>
          <a:solidFill>
            <a:schemeClr val="tx1"/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Emotional OE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16443" y="1411951"/>
            <a:ext cx="2869010" cy="693174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Awesome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05737" y="1471904"/>
            <a:ext cx="2869010" cy="633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Awful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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508" y="2322706"/>
            <a:ext cx="4556880" cy="288934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500" i="1" dirty="0">
              <a:latin typeface="Berlin Sans FB" panose="020E0602020502020306" pitchFamily="34" charset="0"/>
            </a:endParaRPr>
          </a:p>
          <a:p>
            <a:endParaRPr lang="en-US" sz="4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Elevated empathy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Perceives a wide range of emotions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Discerns complex and distinctive emotions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Forms authentic relationships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Capacity for kindness and compassion</a:t>
            </a:r>
          </a:p>
          <a:p>
            <a:pPr marL="693738" indent="-517525" algn="l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Possess a rare sense of SELF – like an open book, authentic, transparent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58398" y="2322706"/>
            <a:ext cx="4563687" cy="2759826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algn="l">
              <a:spcBef>
                <a:spcPts val="0"/>
              </a:spcBef>
              <a:buClr>
                <a:schemeClr val="tx1"/>
              </a:buClr>
            </a:pPr>
            <a:endParaRPr lang="en-US" sz="12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Worries about other people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Worries what other people feel about them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Worries about disappointing others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Worries about loss of relationships and connections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Can be “too open” --- TMI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Can lose sense of self in others --- boundary issues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Berlin Sans FB" panose="020E0602020502020306" pitchFamily="34" charset="0"/>
              </a:rPr>
              <a:t>Prone to intense (dark) emotions &gt;&gt;&gt; sadness, grief, despair, depression, dissociated-from-body experiences …</a:t>
            </a: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Berlin Sans FB" panose="020E0602020502020306" pitchFamily="34" charset="0"/>
            </a:endParaRPr>
          </a:p>
          <a:p>
            <a:pPr marL="693738" indent="-517525" algn="l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Berlin Sans FB" panose="020E0602020502020306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5159494" y="3204964"/>
            <a:ext cx="1997764" cy="814648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08" y="2413460"/>
            <a:ext cx="2857500" cy="25431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95799" y="1230909"/>
            <a:ext cx="6746718" cy="756650"/>
          </a:xfrm>
          <a:prstGeom prst="rect">
            <a:avLst/>
          </a:prstGeom>
          <a:solidFill>
            <a:schemeClr val="tx1"/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There. Is. No. Off-switch.</a:t>
            </a:r>
          </a:p>
        </p:txBody>
      </p:sp>
    </p:spTree>
    <p:extLst>
      <p:ext uri="{BB962C8B-B14F-4D97-AF65-F5344CB8AC3E}">
        <p14:creationId xmlns:p14="http://schemas.microsoft.com/office/powerpoint/2010/main" val="847073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2404" y="1151008"/>
            <a:ext cx="10990366" cy="815645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Is the term ‘gifted’ an enigma? A stigma?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42907" y="2227810"/>
            <a:ext cx="6309359" cy="3374968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Gifted is not simply ‘smarter’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Gifted brains are EXCEPTIONAL, with exceptions to the norms in terms of how they learn and grow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Being EXCEPTIONAL can be overwhelming, exhausting and stressful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There is no “OFF-SWITCH”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Traditional methods and environments can frustrate and alienate gifted learners 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The gap between the exceptional and other parts of the gifted brain is problematic … and quirky …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Unchecked, these issues lead to UNDERACHIEVEMENT and social-emotional struggles</a:t>
            </a:r>
          </a:p>
          <a:p>
            <a:pPr algn="l"/>
            <a:endParaRPr lang="en-US" sz="1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99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919214" y="1634963"/>
            <a:ext cx="3923071" cy="471949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High Achievers</a:t>
            </a:r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: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7351018" y="1629245"/>
            <a:ext cx="4203291" cy="471949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Berlin Sans FB Demi" panose="020E0802020502020306" pitchFamily="34" charset="0"/>
              </a:rPr>
              <a:t>Gifted Learners</a:t>
            </a:r>
            <a:r>
              <a:rPr lang="en-US" dirty="0">
                <a:solidFill>
                  <a:srgbClr val="C00000"/>
                </a:solidFill>
                <a:latin typeface="Berlin Sans FB" panose="020E0602020502020306" pitchFamily="34" charset="0"/>
              </a:rPr>
              <a:t>: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45992" y="2369972"/>
            <a:ext cx="4896464" cy="3970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Know the right answers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Work hard to achieve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Learn difficult material with guidance, practice, and repetition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Like &amp; work well with structure in school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Productive and energized by group work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Have active imaginations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Motivated extrinsically by grades, recognition, and approval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005785" y="2494427"/>
            <a:ext cx="5058697" cy="3970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Get it intuitively and want to know “why?”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Absorb knowledge without working hard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Learn difficult material rapidly, without much effort or help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Prefer self-directed learning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Find group work distracting or slow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Use imagination to experiment and create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Intrinsically motivated by the search for meaning and passion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0470" y="498314"/>
            <a:ext cx="10990366" cy="815645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Easy-to-See Exceptional …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73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222" y="373763"/>
            <a:ext cx="6812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effectLst/>
              </a:rPr>
              <a:t>Define EXCEPTIONAL …</a:t>
            </a:r>
          </a:p>
        </p:txBody>
      </p:sp>
    </p:spTree>
    <p:extLst>
      <p:ext uri="{BB962C8B-B14F-4D97-AF65-F5344CB8AC3E}">
        <p14:creationId xmlns:p14="http://schemas.microsoft.com/office/powerpoint/2010/main" val="529973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38089" y="241070"/>
            <a:ext cx="10901876" cy="1338348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When TALENT isn’t enough…</a:t>
            </a:r>
          </a:p>
          <a:p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*52% of gifted students will become UNDERACHIEVERS at some point…</a:t>
            </a:r>
          </a:p>
          <a:p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241963" y="1720735"/>
            <a:ext cx="6591993" cy="40067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Lack of academic survival skills – time management, organization, routines, coping with setbacks and failures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COAST in elementary – TANK in secondary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Low learning motivation, boredom, apathy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Anxiety, perfectionism, depression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Existential depression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Undiagnosed learning/social-emotional disabilities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Inability to focus, engage and complete tasks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Social-emotional struggles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Lack of support, peers, mentors and advocates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Unstable family life                                                           *2019</a:t>
            </a:r>
          </a:p>
        </p:txBody>
      </p:sp>
    </p:spTree>
    <p:extLst>
      <p:ext uri="{BB962C8B-B14F-4D97-AF65-F5344CB8AC3E}">
        <p14:creationId xmlns:p14="http://schemas.microsoft.com/office/powerpoint/2010/main" val="3507353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62051" y="232758"/>
            <a:ext cx="8919558" cy="1255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Unraveling the ENIGMA … </a:t>
            </a:r>
          </a:p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ASYNCHROUS DEVELOPMENT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809703" y="1720736"/>
            <a:ext cx="7024254" cy="39568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The EXCEPTIONAL brain grows through developmental windows ASYNCHRONOUSLY – or, </a:t>
            </a:r>
            <a:r>
              <a:rPr lang="en-US" sz="1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OUT OF SYNC </a:t>
            </a: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with peers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Walking, maybe even running, and - NEVER CRAWLING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Speaking in paragraphs and skipping ‘baby babble’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Reading independently and skipping reading mechanics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Difficulty with: holding a cup, tying shoes, riding a bike, swimming … using folders and planners … sorting and organizing belongings --- MESSY ROOMS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More comfortable with older children and adults than peers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Understanding very mature issues at a very young age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Exceptional children learn to HIDE their exceptions at exceptionally young ages --- (hyper self-conscious, anxiety, ….)</a:t>
            </a:r>
          </a:p>
        </p:txBody>
      </p:sp>
    </p:spTree>
    <p:extLst>
      <p:ext uri="{BB962C8B-B14F-4D97-AF65-F5344CB8AC3E}">
        <p14:creationId xmlns:p14="http://schemas.microsoft.com/office/powerpoint/2010/main" val="1324972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62051" y="232758"/>
            <a:ext cx="8919558" cy="1255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Unraveling the ENIGMA … </a:t>
            </a:r>
          </a:p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TWICE EXCEPTIONAL (2E)*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097279" y="1841271"/>
            <a:ext cx="3749039" cy="2980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Learning disabilities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Physical disabilities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Health issues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Social-emotional, mental health issues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Est. 6% of the general population *(2019)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675120" y="1841271"/>
            <a:ext cx="5162204" cy="37698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Highly imaginative, perceptive and/or intellectual human beings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Student can have more than 1 disability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Disability tends to overshadow giftedness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Meltdowns at school and home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Avoidance behaviors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Oppositional behaviors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Extreme preferences and interests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erlin Sans FB" panose="020E0602020502020306" pitchFamily="34" charset="0"/>
              </a:rPr>
              <a:t>Needs more than 1 kind of learning environment and instructional support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4946073" y="2768138"/>
            <a:ext cx="1579418" cy="764771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47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62051" y="232758"/>
            <a:ext cx="8919558" cy="1255221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Unraveling the ENIGMA … </a:t>
            </a:r>
          </a:p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TWICE EXCEPTIONAL (2E)*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95" y="1720737"/>
            <a:ext cx="6475614" cy="365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50" y="4193716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38" y="4189615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94" y="4189615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27" y="4218654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84" y="4222755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16" y="4218654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789" y="4218654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745" y="4218654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231" y="2391799"/>
            <a:ext cx="2842952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Berlin Sans FB" panose="020E0602020502020306" pitchFamily="34" charset="0"/>
              </a:rPr>
              <a:t>Verbal, Visual &amp; Quantitative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Berlin Sans FB" panose="020E0602020502020306" pitchFamily="34" charset="0"/>
              </a:rPr>
              <a:t>Visual Discrimination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Berlin Sans FB" panose="020E0602020502020306" pitchFamily="34" charset="0"/>
              </a:rPr>
              <a:t>Inductive and Deductive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Berlin Sans FB" panose="020E0602020502020306" pitchFamily="34" charset="0"/>
              </a:rPr>
              <a:t>Short-term, Long-term, Sequential, Non-sequential Memory</a:t>
            </a:r>
          </a:p>
        </p:txBody>
      </p:sp>
      <p:pic>
        <p:nvPicPr>
          <p:cNvPr id="18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16" y="4181190"/>
            <a:ext cx="274206" cy="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3300153" y="3158836"/>
            <a:ext cx="872836" cy="4488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35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46649" y="502920"/>
            <a:ext cx="10901876" cy="1188720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Unraveling the ENIGMA … </a:t>
            </a:r>
          </a:p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Twice Exceptional (2E)*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46649" y="2177931"/>
            <a:ext cx="4405746" cy="24439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Learning disability (or more than one)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Social-emotional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Physical </a:t>
            </a:r>
          </a:p>
          <a:p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*</a:t>
            </a:r>
            <a:r>
              <a:rPr lang="en-US" sz="1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Estimated 6% of population, 2019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endParaRPr lang="en-US" sz="18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142779" y="2003367"/>
            <a:ext cx="4405746" cy="3657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Meltdowns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Extreme preferences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Avoidance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Social-emotional struggles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Parents, family, teachers become frustrated, impatient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l"/>
            <a:endParaRPr lang="en-US" sz="18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220594" y="2884516"/>
            <a:ext cx="1753985" cy="69826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61806" y="1034933"/>
            <a:ext cx="8919558" cy="3711633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Unraveling the ENIGMA … </a:t>
            </a:r>
          </a:p>
          <a:p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“Gifted” means to be an EXCEPTION …</a:t>
            </a:r>
          </a:p>
          <a:p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To learn to live with EXCEPTIONS … </a:t>
            </a:r>
          </a:p>
          <a:p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And, hopefully,  </a:t>
            </a:r>
          </a:p>
          <a:p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find ways to live an 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erlin Sans FB Demi" panose="020E0802020502020306" pitchFamily="34" charset="0"/>
              </a:rPr>
              <a:t>EXCEPTIONAL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life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4111799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7891" y="573080"/>
            <a:ext cx="6991004" cy="815645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Cultivating the exception into a gift…</a:t>
            </a:r>
          </a:p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intervention &amp; support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1002" y="1961804"/>
            <a:ext cx="5856585" cy="3217025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Early identification (grades 2-3)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Early intervention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Supportive learning environments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Motivational tools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Self-regulation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Executive skills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Goal-setting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Growth mindset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Peer groups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Mentors, advocates and support systems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Family support &amp; validation</a:t>
            </a:r>
          </a:p>
          <a:p>
            <a:pPr algn="l"/>
            <a:endParaRPr lang="en-US" sz="1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86151" y="1882832"/>
            <a:ext cx="4696691" cy="3374967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ADVOCACY at all levels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Pre-school &gt; play-based, social-emotional</a:t>
            </a:r>
          </a:p>
          <a:p>
            <a:pPr algn="l"/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Elementary &gt; identification, clusters/differentiation, pull-out</a:t>
            </a:r>
          </a:p>
          <a:p>
            <a:pPr algn="l"/>
            <a:endParaRPr lang="en-US" sz="1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Middle School &gt; humanities/STEM cohorts, advanced math/science, accelerated math/science</a:t>
            </a:r>
          </a:p>
          <a:p>
            <a:pPr algn="l"/>
            <a:endParaRPr 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High School &gt; push-in, mentors, AP, JTED, CTE, beyond-the classroom opportunities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192982" y="3042459"/>
            <a:ext cx="897774" cy="889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88920" y="356948"/>
            <a:ext cx="6991004" cy="815645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Cultivating the exception into a gift…</a:t>
            </a:r>
          </a:p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intervention &amp; support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66313" y="1529540"/>
            <a:ext cx="5067199" cy="4172991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Affirmation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Advocates foster self-regulation, task management skills, executive functioning</a:t>
            </a: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Perspective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Advocates foster a Growth Mindset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Risk-taking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Permission to explore parts of self that are not exceptional and enjoy them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Self-care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Raising self-awareness, meditation, connection, “getting out of the head and back into the body…”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Love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Every child deserves to be loved and cherished for who they are --- PERIOD.</a:t>
            </a:r>
          </a:p>
          <a:p>
            <a:pPr algn="l"/>
            <a:endParaRPr lang="en-US" sz="18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370023" y="3458097"/>
            <a:ext cx="1363488" cy="502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6071" y="2211186"/>
            <a:ext cx="4696691" cy="2938548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Helplessness and being misunderstood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Feeling inadequate and incapable</a:t>
            </a: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Feeling “out of control”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Perfectionism &gt;&gt;&gt; irrationally high expectations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Tunnel vision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Never enough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Indifference and apathy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Defensiveness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Imposter Syndrome, “I’m fine.”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Fear and shame</a:t>
            </a:r>
          </a:p>
        </p:txBody>
      </p:sp>
    </p:spTree>
    <p:extLst>
      <p:ext uri="{BB962C8B-B14F-4D97-AF65-F5344CB8AC3E}">
        <p14:creationId xmlns:p14="http://schemas.microsoft.com/office/powerpoint/2010/main" val="1812233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76351" y="2366886"/>
            <a:ext cx="11488993" cy="31837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 algn="l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1.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“Academic courses and services must provide an educational program that is an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integral part of the regular school day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and that is commensurate with the academic abilities and potential of a gifted pupil.”</a:t>
            </a:r>
          </a:p>
          <a:p>
            <a:pPr marL="339725" indent="-339725" algn="l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2. A “gifted pupil" is a child, who due to superior intellect or advanced learning ability, or both, is not afforded an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opportunity to progress and develop in regular classroom instruction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and who needs appropriate gifted education services to achieve at levels commensurate with the child's intellect and ability.</a:t>
            </a:r>
          </a:p>
          <a:p>
            <a:pPr marL="176213" indent="-176213" algn="l"/>
            <a:endParaRPr lang="en-US" sz="1200" dirty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90659" y="399011"/>
            <a:ext cx="9260378" cy="1737360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accent1"/>
                </a:solidFill>
                <a:latin typeface="Berlin Sans FB Demi" panose="020E0802020502020306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Legally Speaking…</a:t>
            </a:r>
          </a:p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ARS Ch. 7, Article 4.1, 15.779</a:t>
            </a:r>
          </a:p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State-Mandated Gifted Education Requirements</a:t>
            </a:r>
          </a:p>
          <a:p>
            <a:pPr>
              <a:lnSpc>
                <a:spcPct val="110000"/>
              </a:lnSpc>
            </a:pP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61191" y="5550660"/>
            <a:ext cx="5719312" cy="920473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Don’t worry, REACH Services has got you covered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sym typeface="Wingdings" panose="05000000000000000000" pitchFamily="2" charset="2"/>
              </a:rPr>
              <a:t>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76351" y="2366886"/>
            <a:ext cx="11488993" cy="31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algn="l"/>
            <a:endParaRPr lang="en-US" sz="1200" dirty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4156" y="273630"/>
            <a:ext cx="10993381" cy="789710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NAGC (National Association for Gifted Children)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87" y="2083890"/>
            <a:ext cx="5782034" cy="4291972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4156" y="1581566"/>
            <a:ext cx="4265613" cy="1122219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nacg.org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16" y="2895588"/>
            <a:ext cx="3730091" cy="246326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5797" y="1297898"/>
            <a:ext cx="4265613" cy="567336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National Standards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678956" y="3489105"/>
            <a:ext cx="1361681" cy="79195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76351" y="2366886"/>
            <a:ext cx="11488993" cy="31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algn="l"/>
            <a:endParaRPr lang="en-US" sz="1200" dirty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90658" y="348763"/>
            <a:ext cx="9260378" cy="1432932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accent1"/>
                </a:solidFill>
                <a:latin typeface="Berlin Sans FB Demi" panose="020E0802020502020306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112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Amphitheater Schools</a:t>
            </a:r>
          </a:p>
          <a:p>
            <a:pPr>
              <a:lnSpc>
                <a:spcPct val="110000"/>
              </a:lnSpc>
            </a:pPr>
            <a:r>
              <a:rPr lang="en-US" sz="11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Community Leadership in Gifted Education</a:t>
            </a:r>
          </a:p>
          <a:p>
            <a:pPr>
              <a:lnSpc>
                <a:spcPct val="110000"/>
              </a:lnSpc>
            </a:pPr>
            <a:r>
              <a:rPr lang="en-US" sz="11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K-12 Alignment with National Standards </a:t>
            </a:r>
          </a:p>
          <a:p>
            <a:pPr>
              <a:lnSpc>
                <a:spcPct val="110000"/>
              </a:lnSpc>
            </a:pP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3" y="3039856"/>
            <a:ext cx="5013787" cy="2510804"/>
          </a:xfrm>
          <a:prstGeom prst="rect">
            <a:avLst/>
          </a:prstGeom>
          <a:ln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640" y="2764650"/>
            <a:ext cx="4364182" cy="3739010"/>
          </a:xfrm>
          <a:prstGeom prst="rect">
            <a:avLst/>
          </a:prstGeom>
          <a:ln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63819" y="2136035"/>
            <a:ext cx="4265613" cy="567336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District Home Page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455924" y="1998432"/>
            <a:ext cx="4265613" cy="567336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District REACH Page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390138" y="3958773"/>
            <a:ext cx="1921980" cy="5716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33779" y="382076"/>
            <a:ext cx="476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effectLst/>
              </a:rPr>
              <a:t>EXCEPTIONAL …</a:t>
            </a: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5" y="2270867"/>
            <a:ext cx="2881037" cy="17014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09" y="1907793"/>
            <a:ext cx="2792724" cy="242754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ell curve rainb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80" y="1859311"/>
            <a:ext cx="5351496" cy="2454611"/>
          </a:xfrm>
          <a:prstGeom prst="rect">
            <a:avLst/>
          </a:prstGeom>
          <a:noFill/>
          <a:ln>
            <a:solidFill>
              <a:srgbClr val="FF33CC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70600" y="4404729"/>
            <a:ext cx="8647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Is an 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/>
              </a:rPr>
              <a:t>exception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to the norm</a:t>
            </a:r>
            <a:r>
              <a:rPr lang="en-US" sz="5400" b="1" cap="none" spc="0" dirty="0">
                <a:ln/>
                <a:solidFill>
                  <a:srgbClr val="FF33CC"/>
                </a:solidFill>
                <a:effectLst/>
                <a:sym typeface="Wingdings" panose="05000000000000000000" pitchFamily="2" charset="2"/>
              </a:rPr>
              <a:t></a:t>
            </a:r>
            <a:endParaRPr lang="en-US" sz="5400" b="1" cap="none" spc="0" dirty="0">
              <a:ln/>
              <a:solidFill>
                <a:srgbClr val="FF33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4909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76351" y="2366886"/>
            <a:ext cx="11488993" cy="31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algn="l"/>
            <a:endParaRPr lang="en-US" sz="1200" dirty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30985" y="219167"/>
            <a:ext cx="8418112" cy="964276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accent1"/>
                </a:solidFill>
                <a:latin typeface="Berlin Sans FB Demi" panose="020E0802020502020306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71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Beyond the Classroom</a:t>
            </a:r>
          </a:p>
          <a:p>
            <a:pPr>
              <a:lnSpc>
                <a:spcPct val="110000"/>
              </a:lnSpc>
            </a:pP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73" y="1670859"/>
            <a:ext cx="3369224" cy="3333405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“See me for who I really am. All of my beautiful parts.”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“Help me understand my exceptions.”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“Guide me to grow, learn and explore.”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“Remind me that perfection is not my goal. Encourage me to take risks.”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“Listen to me.”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Family support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Advocates, allies and mentors</a:t>
            </a:r>
            <a:endParaRPr lang="en-US" sz="18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19857" y="1923122"/>
            <a:ext cx="3601980" cy="2854139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Fine arts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STEM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STEAM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Languages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Humanities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JTED, CTE, Dual-Enrollment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Advanced Placement (AP)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AVID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IB Diploma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Honors Seminar and Capstone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Internships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26097" y="1951575"/>
            <a:ext cx="3252846" cy="2797232"/>
          </a:xfrm>
          <a:prstGeom prst="rect">
            <a:avLst/>
          </a:prstGeom>
          <a:solidFill>
            <a:srgbClr val="001642"/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Clubs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Community Service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Entrepreneurship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Odyssey of the Mind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Model United Nations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Coding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Sports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More Fine Arts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Summer programs</a:t>
            </a:r>
          </a:p>
          <a:p>
            <a:pPr algn="l"/>
            <a:endParaRPr 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5924" y="365462"/>
            <a:ext cx="8403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FIND YOUR </a:t>
            </a:r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4"/>
                </a:solidFill>
              </a:rPr>
              <a:t>REACH TEACHER</a:t>
            </a:r>
            <a:r>
              <a:rPr lang="en-US" sz="5400" b="1" cap="none" spc="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4"/>
                </a:solidFill>
                <a:effectLst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954" y="1551724"/>
            <a:ext cx="5196109" cy="420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n 5"/>
          <p:cNvSpPr/>
          <p:nvPr/>
        </p:nvSpPr>
        <p:spPr>
          <a:xfrm>
            <a:off x="10176140" y="102530"/>
            <a:ext cx="1571105" cy="1512917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40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not all those who wander are l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39" y="1069457"/>
            <a:ext cx="2933938" cy="292305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6110" y="102530"/>
            <a:ext cx="9015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Not all who wander are lost 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5480" y="3917695"/>
            <a:ext cx="94471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…along the way,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we discover who we really are</a:t>
            </a:r>
            <a:r>
              <a:rPr lang="en-US" sz="54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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710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1112" y="1674674"/>
            <a:ext cx="77266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Where, in your life,</a:t>
            </a:r>
          </a:p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are YOU --- 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EXCEPTIONAL</a:t>
            </a:r>
            <a:r>
              <a:rPr lang="en-US" sz="5400" b="1" cap="none" spc="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820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0124" y="194092"/>
            <a:ext cx="105149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AHS REACH Gifted Services Presents</a:t>
            </a:r>
          </a:p>
          <a:p>
            <a:pPr algn="ctr"/>
            <a:r>
              <a:rPr lang="en-US" sz="54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- w</a:t>
            </a:r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ith Mrs. Miller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6638" y="2410691"/>
            <a:ext cx="10545097" cy="200137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8900" b="1" dirty="0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Gifted Brains</a:t>
            </a:r>
            <a:br>
              <a:rPr lang="en-US" sz="5400" b="1" u="sng" dirty="0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</a:br>
            <a:br>
              <a:rPr lang="en-US" sz="1000" b="1" u="sng" dirty="0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</a:br>
            <a:r>
              <a:rPr lang="en-US" sz="4000" i="1" dirty="0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Living the Non-</a:t>
            </a:r>
            <a:r>
              <a:rPr lang="en-US" sz="4000" i="1" dirty="0" err="1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Neurotypical</a:t>
            </a:r>
            <a:r>
              <a:rPr lang="en-US" sz="4000" i="1" dirty="0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 Life</a:t>
            </a:r>
            <a:br>
              <a:rPr lang="en-US" i="1" dirty="0">
                <a:ln>
                  <a:solidFill>
                    <a:srgbClr val="FF33CC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</a:br>
            <a:endParaRPr lang="en-US" sz="500" b="1" i="1" dirty="0">
              <a:ln>
                <a:solidFill>
                  <a:srgbClr val="FF33CC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0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565" y="1385455"/>
            <a:ext cx="4856346" cy="3452280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1156" y="210590"/>
            <a:ext cx="11385755" cy="964277"/>
          </a:xfrm>
          <a:prstGeom prst="rect">
            <a:avLst/>
          </a:prstGeom>
          <a:solidFill>
            <a:srgbClr val="002060"/>
          </a:solidFill>
          <a:ln w="57150">
            <a:solidFill>
              <a:srgbClr val="3333FF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accent1"/>
                </a:solidFill>
                <a:latin typeface="Berlin Sans FB Demi" panose="020E0802020502020306" pitchFamily="34" charset="0"/>
              </a:rPr>
              <a:t> </a:t>
            </a:r>
            <a:r>
              <a:rPr lang="en-US" sz="4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Gifted brains are physically different</a:t>
            </a: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073" y="1652129"/>
            <a:ext cx="64235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lvl="0" indent="-342900" defTabSz="457200">
              <a:spcBef>
                <a:spcPts val="12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FF00"/>
                </a:solidFill>
                <a:latin typeface="Berlin Sans FB" panose="020E0602020502020306" pitchFamily="34" charset="0"/>
                <a:ea typeface="+mj-ea"/>
                <a:cs typeface="+mj-cs"/>
              </a:rPr>
              <a:t>More nerve branches that create                                                   more </a:t>
            </a:r>
            <a:r>
              <a:rPr lang="en-US" sz="2800" dirty="0">
                <a:solidFill>
                  <a:srgbClr val="00FF00"/>
                </a:solidFill>
                <a:latin typeface="Berlin Sans FB" panose="020E0602020502020306" pitchFamily="34" charset="0"/>
                <a:ea typeface="+mj-ea"/>
                <a:cs typeface="+mj-cs"/>
              </a:rPr>
              <a:t>synaptic (electrical) connections</a:t>
            </a:r>
          </a:p>
          <a:p>
            <a:pPr marL="519113" lvl="0" indent="-342900" defTabSz="457200">
              <a:spcBef>
                <a:spcPts val="12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CCFF"/>
                </a:solidFill>
                <a:latin typeface="Berlin Sans FB" panose="020E0602020502020306" pitchFamily="34" charset="0"/>
                <a:ea typeface="+mj-ea"/>
                <a:cs typeface="+mj-cs"/>
              </a:rPr>
              <a:t>More connections mean more paths </a:t>
            </a:r>
          </a:p>
          <a:p>
            <a:pPr marL="515938" lvl="0" indent="58738" defTabSz="457200"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2400" dirty="0">
                <a:solidFill>
                  <a:srgbClr val="00CCFF"/>
                </a:solidFill>
                <a:latin typeface="Berlin Sans FB" panose="020E0602020502020306" pitchFamily="34" charset="0"/>
                <a:ea typeface="+mj-ea"/>
                <a:cs typeface="+mj-cs"/>
              </a:rPr>
              <a:t>to be used for </a:t>
            </a:r>
            <a:r>
              <a:rPr lang="en-US" sz="2800" dirty="0">
                <a:solidFill>
                  <a:srgbClr val="00CCFF"/>
                </a:solidFill>
                <a:latin typeface="Berlin Sans FB" panose="020E0602020502020306" pitchFamily="34" charset="0"/>
                <a:ea typeface="+mj-ea"/>
                <a:cs typeface="+mj-cs"/>
              </a:rPr>
              <a:t>high-level thinking</a:t>
            </a:r>
          </a:p>
          <a:p>
            <a:pPr marL="574675" lvl="0" indent="-398463" defTabSz="457200">
              <a:spcBef>
                <a:spcPts val="12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  <a:latin typeface="Berlin Sans FB" panose="020E0602020502020306" pitchFamily="34" charset="0"/>
                <a:ea typeface="+mj-ea"/>
                <a:cs typeface="+mj-cs"/>
              </a:rPr>
              <a:t>These paths are also smoother, faster,                                                      and more efficient, making them &gt;&gt;&gt;                                              </a:t>
            </a:r>
            <a:r>
              <a:rPr lang="en-US" sz="2800" dirty="0">
                <a:solidFill>
                  <a:srgbClr val="FFFF00"/>
                </a:solidFill>
                <a:latin typeface="Berlin Sans FB" panose="020E0602020502020306" pitchFamily="34" charset="0"/>
                <a:ea typeface="+mj-ea"/>
                <a:cs typeface="+mj-cs"/>
              </a:rPr>
              <a:t>information processing super highways</a:t>
            </a:r>
          </a:p>
        </p:txBody>
      </p:sp>
    </p:spTree>
    <p:extLst>
      <p:ext uri="{BB962C8B-B14F-4D97-AF65-F5344CB8AC3E}">
        <p14:creationId xmlns:p14="http://schemas.microsoft.com/office/powerpoint/2010/main" val="199881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4" y="1712866"/>
            <a:ext cx="5885410" cy="2279788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490854" y="1059598"/>
            <a:ext cx="5378335" cy="3586323"/>
          </a:xfrm>
          <a:prstGeom prst="rect">
            <a:avLst/>
          </a:prstGeom>
          <a:solidFill>
            <a:srgbClr val="990000"/>
          </a:solidFill>
          <a:ln w="38100">
            <a:solidFill>
              <a:srgbClr val="FF3399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0CCFF"/>
                </a:solidFill>
                <a:latin typeface="Berlin Sans FB Demi" panose="020E0802020502020306" pitchFamily="34" charset="0"/>
              </a:rPr>
              <a:t>A supercharged BRAIN wired to: 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absorb 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perceive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organize 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master 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synthesize 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0CCFF"/>
                </a:solidFill>
                <a:latin typeface="Berlin Sans FB Demi" panose="020E0802020502020306" pitchFamily="34" charset="0"/>
              </a:rPr>
              <a:t>complex thought &amp; information</a:t>
            </a:r>
          </a:p>
        </p:txBody>
      </p:sp>
    </p:spTree>
    <p:extLst>
      <p:ext uri="{BB962C8B-B14F-4D97-AF65-F5344CB8AC3E}">
        <p14:creationId xmlns:p14="http://schemas.microsoft.com/office/powerpoint/2010/main" val="35566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05003"/>
          </a:xfrm>
          <a:prstGeom prst="rect">
            <a:avLst/>
          </a:prstGeom>
          <a:ln>
            <a:solidFill>
              <a:srgbClr val="FF33CC"/>
            </a:solidFill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" y="4705003"/>
            <a:ext cx="12191999" cy="2152997"/>
          </a:xfrm>
          <a:prstGeom prst="rect">
            <a:avLst/>
          </a:prstGeom>
          <a:solidFill>
            <a:srgbClr val="990000"/>
          </a:solidFill>
          <a:ln w="38100">
            <a:solidFill>
              <a:srgbClr val="FF3399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0CCFF"/>
                </a:solidFill>
                <a:latin typeface="Berlin Sans FB Demi" panose="020E0802020502020306" pitchFamily="34" charset="0"/>
              </a:rPr>
              <a:t>PRODUCING: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creative solutions to complex problems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innovative products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visionary insights and perspectives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00CCFF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9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tars wallpaper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47"/>
            <a:ext cx="1218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46111" y="353961"/>
            <a:ext cx="10901876" cy="693174"/>
          </a:xfrm>
          <a:prstGeom prst="rect">
            <a:avLst/>
          </a:prstGeom>
          <a:solidFill>
            <a:srgbClr val="99000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Understanding Giftedness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40575" y="1314857"/>
            <a:ext cx="3219661" cy="516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Testing Measures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672748" y="1314857"/>
            <a:ext cx="2843326" cy="516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Processing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8778238" y="1304585"/>
            <a:ext cx="3005806" cy="516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0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Exceptional Aptitudes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3383" y="2098771"/>
            <a:ext cx="3114126" cy="19949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97+ percentile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Verbal Reasoning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Quantitative Reasoning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Spatial Reasoning</a:t>
            </a:r>
          </a:p>
          <a:p>
            <a:pPr marL="0" indent="0">
              <a:spcBef>
                <a:spcPts val="600"/>
              </a:spcBef>
              <a:buClr>
                <a:srgbClr val="FF0000"/>
              </a:buClr>
              <a:buNone/>
            </a:pP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307974" y="2045490"/>
            <a:ext cx="3572875" cy="285336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Average learner needs 8-10 repetitions to master content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Gifted learner (in the ZONE) needs ½ - 1 repletion to master content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Gifted learner needs complexity, novelty, depth and acceleration to stay in the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LEARNING ZONE</a:t>
            </a:r>
          </a:p>
          <a:p>
            <a:pPr marL="0" indent="0">
              <a:spcBef>
                <a:spcPts val="600"/>
              </a:spcBef>
              <a:buClr>
                <a:srgbClr val="FF0000"/>
              </a:buClr>
              <a:buNone/>
            </a:pP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320137" y="2045490"/>
            <a:ext cx="3572875" cy="3623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Pattern &amp; series recognition 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Critical thinking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Creative problem-solving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Heightened self-awareness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Elevated empathy 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Elevated existential perspectives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Scientific &amp; artistic exploration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Rapid language acquisition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Applied &amp; theoretical math concepts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Heightened perceptions of social justice &amp; human systems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Heightened perceptions of natural order &amp; cosmic systems</a:t>
            </a:r>
          </a:p>
          <a:p>
            <a:pPr marL="0" indent="0">
              <a:spcBef>
                <a:spcPts val="600"/>
              </a:spcBef>
              <a:buClr>
                <a:srgbClr val="FF0000"/>
              </a:buClr>
              <a:buNone/>
            </a:pPr>
            <a:endParaRPr lang="en-US" sz="55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1862</Words>
  <Application>Microsoft Office PowerPoint</Application>
  <PresentationFormat>Widescreen</PresentationFormat>
  <Paragraphs>342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Berlin Sans FB</vt:lpstr>
      <vt:lpstr>Berlin Sans FB Demi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Gifted Brains  Living the Non-Neurotypical Life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Amphi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Gifted Brains  Living the Non-Neuraltypical Life</dc:title>
  <dc:creator>Miller Sally</dc:creator>
  <cp:lastModifiedBy>Sally Miller</cp:lastModifiedBy>
  <cp:revision>68</cp:revision>
  <dcterms:created xsi:type="dcterms:W3CDTF">2020-01-09T16:54:22Z</dcterms:created>
  <dcterms:modified xsi:type="dcterms:W3CDTF">2020-08-19T17:31:03Z</dcterms:modified>
</cp:coreProperties>
</file>